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42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5992D-7415-4109-B46B-136D6BEEDFE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A6A480-F361-49FF-90D3-E1864795CAC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/>
            <a:t>Dieren horen in een dierenwinkel</a:t>
          </a:r>
          <a:endParaRPr lang="en-US"/>
        </a:p>
      </dgm:t>
    </dgm:pt>
    <dgm:pt modelId="{181960A6-F899-4A4C-80D2-5392B2EA4415}" type="parTrans" cxnId="{01C142B0-A2BE-4D84-90F0-BC8F9D2EF138}">
      <dgm:prSet/>
      <dgm:spPr/>
      <dgm:t>
        <a:bodyPr/>
        <a:lstStyle/>
        <a:p>
          <a:endParaRPr lang="en-US"/>
        </a:p>
      </dgm:t>
    </dgm:pt>
    <dgm:pt modelId="{02E8334A-0566-4CD8-BE65-C655774FBE76}" type="sibTrans" cxnId="{01C142B0-A2BE-4D84-90F0-BC8F9D2EF138}">
      <dgm:prSet/>
      <dgm:spPr/>
      <dgm:t>
        <a:bodyPr/>
        <a:lstStyle/>
        <a:p>
          <a:endParaRPr lang="en-US"/>
        </a:p>
      </dgm:t>
    </dgm:pt>
    <dgm:pt modelId="{8AA837AD-4504-41FB-8D56-D30FCBEA3B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600" dirty="0"/>
            <a:t>Boosten sales</a:t>
          </a:r>
          <a:br>
            <a:rPr lang="nl-BE" sz="1600" dirty="0"/>
          </a:br>
          <a:endParaRPr lang="en-US" sz="1600" dirty="0"/>
        </a:p>
      </dgm:t>
    </dgm:pt>
    <dgm:pt modelId="{7DED2573-BAAC-4A48-90EE-CB2EEE082A1E}" type="parTrans" cxnId="{C55619C9-7E0B-4511-8FC8-0FAFF211DB3D}">
      <dgm:prSet/>
      <dgm:spPr/>
      <dgm:t>
        <a:bodyPr/>
        <a:lstStyle/>
        <a:p>
          <a:endParaRPr lang="en-US"/>
        </a:p>
      </dgm:t>
    </dgm:pt>
    <dgm:pt modelId="{18255475-0A2D-4110-A5CD-073BE4F6A77E}" type="sibTrans" cxnId="{C55619C9-7E0B-4511-8FC8-0FAFF211DB3D}">
      <dgm:prSet/>
      <dgm:spPr/>
      <dgm:t>
        <a:bodyPr/>
        <a:lstStyle/>
        <a:p>
          <a:endParaRPr lang="en-US"/>
        </a:p>
      </dgm:t>
    </dgm:pt>
    <dgm:pt modelId="{0BD91A9C-E17D-409D-89F5-B38B9A58F2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600" dirty="0"/>
            <a:t>Verhogen beleving</a:t>
          </a:r>
          <a:br>
            <a:rPr lang="nl-BE" sz="1600" dirty="0"/>
          </a:br>
          <a:endParaRPr lang="en-US" sz="1600" dirty="0"/>
        </a:p>
      </dgm:t>
    </dgm:pt>
    <dgm:pt modelId="{74313493-F73E-48EF-8ADA-E52DAD829C83}" type="parTrans" cxnId="{2CE9D2EE-1936-4CD5-8627-B97C23359FB2}">
      <dgm:prSet/>
      <dgm:spPr/>
      <dgm:t>
        <a:bodyPr/>
        <a:lstStyle/>
        <a:p>
          <a:endParaRPr lang="en-US"/>
        </a:p>
      </dgm:t>
    </dgm:pt>
    <dgm:pt modelId="{CE37AFC6-C0D0-4B17-97D3-848D36F3DD05}" type="sibTrans" cxnId="{2CE9D2EE-1936-4CD5-8627-B97C23359FB2}">
      <dgm:prSet/>
      <dgm:spPr/>
      <dgm:t>
        <a:bodyPr/>
        <a:lstStyle/>
        <a:p>
          <a:endParaRPr lang="en-US"/>
        </a:p>
      </dgm:t>
    </dgm:pt>
    <dgm:pt modelId="{7C5D5D13-AF12-4E8B-99F3-D1783643ED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600" dirty="0"/>
            <a:t>Verhogen vertrouwen</a:t>
          </a:r>
          <a:br>
            <a:rPr lang="nl-BE" sz="1600" dirty="0"/>
          </a:br>
          <a:endParaRPr lang="en-US" sz="1600" dirty="0"/>
        </a:p>
      </dgm:t>
    </dgm:pt>
    <dgm:pt modelId="{BF3AFBEB-3E21-4350-B8D9-B8E86A85B175}" type="parTrans" cxnId="{EA1DF946-E435-4AE0-AAF4-86B4ECE34542}">
      <dgm:prSet/>
      <dgm:spPr/>
      <dgm:t>
        <a:bodyPr/>
        <a:lstStyle/>
        <a:p>
          <a:endParaRPr lang="en-US"/>
        </a:p>
      </dgm:t>
    </dgm:pt>
    <dgm:pt modelId="{F2203983-2DCF-4F95-BB97-DC37913626B7}" type="sibTrans" cxnId="{EA1DF946-E435-4AE0-AAF4-86B4ECE34542}">
      <dgm:prSet/>
      <dgm:spPr/>
      <dgm:t>
        <a:bodyPr/>
        <a:lstStyle/>
        <a:p>
          <a:endParaRPr lang="en-US"/>
        </a:p>
      </dgm:t>
    </dgm:pt>
    <dgm:pt modelId="{F6301802-0D59-49C9-ACED-2F93D18E90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600" dirty="0"/>
            <a:t>Opportuniteit om vertrouwen in onze sector op te bouwen</a:t>
          </a:r>
          <a:endParaRPr lang="en-US" sz="1600" dirty="0"/>
        </a:p>
      </dgm:t>
    </dgm:pt>
    <dgm:pt modelId="{A7600A70-C3FF-43BE-96F4-27DC0CADE5CD}" type="parTrans" cxnId="{66B86199-1ECD-4DE6-B446-0D5196DA97BF}">
      <dgm:prSet/>
      <dgm:spPr/>
      <dgm:t>
        <a:bodyPr/>
        <a:lstStyle/>
        <a:p>
          <a:endParaRPr lang="en-US"/>
        </a:p>
      </dgm:t>
    </dgm:pt>
    <dgm:pt modelId="{A48090DC-1DB4-46DF-8E2E-51E3471F0870}" type="sibTrans" cxnId="{66B86199-1ECD-4DE6-B446-0D5196DA97BF}">
      <dgm:prSet/>
      <dgm:spPr/>
      <dgm:t>
        <a:bodyPr/>
        <a:lstStyle/>
        <a:p>
          <a:endParaRPr lang="en-US"/>
        </a:p>
      </dgm:t>
    </dgm:pt>
    <dgm:pt modelId="{4297BDE0-32FA-46F0-8318-CCEB59F4ADE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nl-BE"/>
            <a:t>To do’s:</a:t>
          </a:r>
          <a:endParaRPr lang="en-US"/>
        </a:p>
      </dgm:t>
    </dgm:pt>
    <dgm:pt modelId="{E05B8DE6-E5CF-437D-9940-DBEDDB590A40}" type="parTrans" cxnId="{D5D65D4A-8CE1-4CBA-94E4-5759D8ADCA35}">
      <dgm:prSet/>
      <dgm:spPr/>
      <dgm:t>
        <a:bodyPr/>
        <a:lstStyle/>
        <a:p>
          <a:endParaRPr lang="en-US"/>
        </a:p>
      </dgm:t>
    </dgm:pt>
    <dgm:pt modelId="{982D47F3-7B1C-47BB-8CB0-AFABF409F9F1}" type="sibTrans" cxnId="{D5D65D4A-8CE1-4CBA-94E4-5759D8ADCA35}">
      <dgm:prSet/>
      <dgm:spPr/>
      <dgm:t>
        <a:bodyPr/>
        <a:lstStyle/>
        <a:p>
          <a:endParaRPr lang="en-US"/>
        </a:p>
      </dgm:t>
    </dgm:pt>
    <dgm:pt modelId="{A8F44FC1-7076-4E15-9DF4-FA0D3F2CF7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600" dirty="0"/>
            <a:t>Investeren in dierenwelzijn</a:t>
          </a:r>
          <a:br>
            <a:rPr lang="nl-BE" sz="1600" dirty="0"/>
          </a:br>
          <a:endParaRPr lang="en-US" sz="1600" dirty="0"/>
        </a:p>
      </dgm:t>
    </dgm:pt>
    <dgm:pt modelId="{B7673575-6917-4E13-A12F-04A4F550877E}" type="parTrans" cxnId="{34CF7525-B594-4410-987A-055431933F55}">
      <dgm:prSet/>
      <dgm:spPr/>
      <dgm:t>
        <a:bodyPr/>
        <a:lstStyle/>
        <a:p>
          <a:endParaRPr lang="en-US"/>
        </a:p>
      </dgm:t>
    </dgm:pt>
    <dgm:pt modelId="{5DA6AFCE-E681-4DC3-8DF9-1899E5ABFFF8}" type="sibTrans" cxnId="{34CF7525-B594-4410-987A-055431933F55}">
      <dgm:prSet/>
      <dgm:spPr/>
      <dgm:t>
        <a:bodyPr/>
        <a:lstStyle/>
        <a:p>
          <a:endParaRPr lang="en-US"/>
        </a:p>
      </dgm:t>
    </dgm:pt>
    <dgm:pt modelId="{7EB5443E-01C0-4D6D-9067-FD95181037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600" dirty="0"/>
            <a:t>Investeren in opgeleid personeel</a:t>
          </a:r>
          <a:br>
            <a:rPr lang="nl-BE" sz="1600" dirty="0"/>
          </a:br>
          <a:endParaRPr lang="en-US" sz="1600" dirty="0"/>
        </a:p>
      </dgm:t>
    </dgm:pt>
    <dgm:pt modelId="{7ADEE112-CEC8-4B5D-AC5D-0307736A63F3}" type="parTrans" cxnId="{05D2E484-DCFF-4130-A885-07CF12CDFD4A}">
      <dgm:prSet/>
      <dgm:spPr/>
      <dgm:t>
        <a:bodyPr/>
        <a:lstStyle/>
        <a:p>
          <a:endParaRPr lang="en-US"/>
        </a:p>
      </dgm:t>
    </dgm:pt>
    <dgm:pt modelId="{3B6764FB-D623-4CEA-B766-23C2AC239E17}" type="sibTrans" cxnId="{05D2E484-DCFF-4130-A885-07CF12CDFD4A}">
      <dgm:prSet/>
      <dgm:spPr/>
      <dgm:t>
        <a:bodyPr/>
        <a:lstStyle/>
        <a:p>
          <a:endParaRPr lang="en-US"/>
        </a:p>
      </dgm:t>
    </dgm:pt>
    <dgm:pt modelId="{015EBAC5-A905-4D74-8E59-F13DBFC9BF0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600" dirty="0"/>
            <a:t>Publieke opinie hervormen</a:t>
          </a:r>
          <a:endParaRPr lang="en-US" sz="1600" dirty="0"/>
        </a:p>
      </dgm:t>
    </dgm:pt>
    <dgm:pt modelId="{D8085415-4107-47C0-9BBE-A778C7C7EEB3}" type="parTrans" cxnId="{4AD126D1-39F9-4DAF-8E60-0DD98435B818}">
      <dgm:prSet/>
      <dgm:spPr/>
      <dgm:t>
        <a:bodyPr/>
        <a:lstStyle/>
        <a:p>
          <a:endParaRPr lang="en-US"/>
        </a:p>
      </dgm:t>
    </dgm:pt>
    <dgm:pt modelId="{7241218A-36F4-4A95-AB2E-C3C72045F3D1}" type="sibTrans" cxnId="{4AD126D1-39F9-4DAF-8E60-0DD98435B818}">
      <dgm:prSet/>
      <dgm:spPr/>
      <dgm:t>
        <a:bodyPr/>
        <a:lstStyle/>
        <a:p>
          <a:endParaRPr lang="en-US"/>
        </a:p>
      </dgm:t>
    </dgm:pt>
    <dgm:pt modelId="{60666EAA-E483-4395-98FA-D0880DF1EFAA}" type="pres">
      <dgm:prSet presAssocID="{AC05992D-7415-4109-B46B-136D6BEEDFE4}" presName="root" presStyleCnt="0">
        <dgm:presLayoutVars>
          <dgm:dir/>
          <dgm:resizeHandles val="exact"/>
        </dgm:presLayoutVars>
      </dgm:prSet>
      <dgm:spPr/>
    </dgm:pt>
    <dgm:pt modelId="{44B57417-0F2D-49BC-B43F-6F2EEF22450C}" type="pres">
      <dgm:prSet presAssocID="{25A6A480-F361-49FF-90D3-E1864795CACD}" presName="compNode" presStyleCnt="0"/>
      <dgm:spPr/>
    </dgm:pt>
    <dgm:pt modelId="{8B4BBC82-5B88-4BB8-9D72-631DB1FA4A10}" type="pres">
      <dgm:prSet presAssocID="{25A6A480-F361-49FF-90D3-E1864795CA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druk"/>
        </a:ext>
      </dgm:extLst>
    </dgm:pt>
    <dgm:pt modelId="{F77A1DB8-3DB4-45A8-9242-4F426546C95F}" type="pres">
      <dgm:prSet presAssocID="{25A6A480-F361-49FF-90D3-E1864795CACD}" presName="iconSpace" presStyleCnt="0"/>
      <dgm:spPr/>
    </dgm:pt>
    <dgm:pt modelId="{1C9A61AF-24E9-4F32-9A87-7DCD220D4FCA}" type="pres">
      <dgm:prSet presAssocID="{25A6A480-F361-49FF-90D3-E1864795CACD}" presName="parTx" presStyleLbl="revTx" presStyleIdx="0" presStyleCnt="4">
        <dgm:presLayoutVars>
          <dgm:chMax val="0"/>
          <dgm:chPref val="0"/>
        </dgm:presLayoutVars>
      </dgm:prSet>
      <dgm:spPr/>
    </dgm:pt>
    <dgm:pt modelId="{86F225D4-A33E-4F39-84FF-77F697EC37DA}" type="pres">
      <dgm:prSet presAssocID="{25A6A480-F361-49FF-90D3-E1864795CACD}" presName="txSpace" presStyleCnt="0"/>
      <dgm:spPr/>
    </dgm:pt>
    <dgm:pt modelId="{37C1BB7A-AAC5-4A2B-8B9B-65272BA9C2B8}" type="pres">
      <dgm:prSet presAssocID="{25A6A480-F361-49FF-90D3-E1864795CACD}" presName="desTx" presStyleLbl="revTx" presStyleIdx="1" presStyleCnt="4">
        <dgm:presLayoutVars/>
      </dgm:prSet>
      <dgm:spPr/>
    </dgm:pt>
    <dgm:pt modelId="{D69234A9-94A6-436C-945E-73BC331F7DE9}" type="pres">
      <dgm:prSet presAssocID="{02E8334A-0566-4CD8-BE65-C655774FBE76}" presName="sibTrans" presStyleCnt="0"/>
      <dgm:spPr/>
    </dgm:pt>
    <dgm:pt modelId="{35C307C1-FA6C-40C7-A678-8F281861E6E1}" type="pres">
      <dgm:prSet presAssocID="{4297BDE0-32FA-46F0-8318-CCEB59F4ADEA}" presName="compNode" presStyleCnt="0"/>
      <dgm:spPr/>
    </dgm:pt>
    <dgm:pt modelId="{EFF39973-727D-4EC2-B237-4FA29F63D97B}" type="pres">
      <dgm:prSet presAssocID="{4297BDE0-32FA-46F0-8318-CCEB59F4ADE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ld"/>
        </a:ext>
      </dgm:extLst>
    </dgm:pt>
    <dgm:pt modelId="{399DFA1C-86E9-4EAA-A7CE-858FF0D30D72}" type="pres">
      <dgm:prSet presAssocID="{4297BDE0-32FA-46F0-8318-CCEB59F4ADEA}" presName="iconSpace" presStyleCnt="0"/>
      <dgm:spPr/>
    </dgm:pt>
    <dgm:pt modelId="{BDF3DC85-7316-4DD1-8A1B-C965789EFA3E}" type="pres">
      <dgm:prSet presAssocID="{4297BDE0-32FA-46F0-8318-CCEB59F4ADEA}" presName="parTx" presStyleLbl="revTx" presStyleIdx="2" presStyleCnt="4">
        <dgm:presLayoutVars>
          <dgm:chMax val="0"/>
          <dgm:chPref val="0"/>
        </dgm:presLayoutVars>
      </dgm:prSet>
      <dgm:spPr/>
    </dgm:pt>
    <dgm:pt modelId="{0F1BC78B-49BA-41DC-A49A-25EB440E8CE2}" type="pres">
      <dgm:prSet presAssocID="{4297BDE0-32FA-46F0-8318-CCEB59F4ADEA}" presName="txSpace" presStyleCnt="0"/>
      <dgm:spPr/>
    </dgm:pt>
    <dgm:pt modelId="{F7D50D86-99D7-4222-BB93-8D99D2107308}" type="pres">
      <dgm:prSet presAssocID="{4297BDE0-32FA-46F0-8318-CCEB59F4ADEA}" presName="desTx" presStyleLbl="revTx" presStyleIdx="3" presStyleCnt="4">
        <dgm:presLayoutVars/>
      </dgm:prSet>
      <dgm:spPr/>
    </dgm:pt>
  </dgm:ptLst>
  <dgm:cxnLst>
    <dgm:cxn modelId="{872AEB1A-FABD-48B2-A065-A66917BB759D}" type="presOf" srcId="{A8F44FC1-7076-4E15-9DF4-FA0D3F2CF704}" destId="{F7D50D86-99D7-4222-BB93-8D99D2107308}" srcOrd="0" destOrd="0" presId="urn:microsoft.com/office/officeart/2018/2/layout/IconLabelDescriptionList"/>
    <dgm:cxn modelId="{34CF7525-B594-4410-987A-055431933F55}" srcId="{4297BDE0-32FA-46F0-8318-CCEB59F4ADEA}" destId="{A8F44FC1-7076-4E15-9DF4-FA0D3F2CF704}" srcOrd="0" destOrd="0" parTransId="{B7673575-6917-4E13-A12F-04A4F550877E}" sibTransId="{5DA6AFCE-E681-4DC3-8DF9-1899E5ABFFF8}"/>
    <dgm:cxn modelId="{455A4028-A6DF-49E1-BDD3-1766C98E6853}" type="presOf" srcId="{4297BDE0-32FA-46F0-8318-CCEB59F4ADEA}" destId="{BDF3DC85-7316-4DD1-8A1B-C965789EFA3E}" srcOrd="0" destOrd="0" presId="urn:microsoft.com/office/officeart/2018/2/layout/IconLabelDescriptionList"/>
    <dgm:cxn modelId="{3DC9DA32-7245-4C9D-9F25-EBB926B2D586}" type="presOf" srcId="{25A6A480-F361-49FF-90D3-E1864795CACD}" destId="{1C9A61AF-24E9-4F32-9A87-7DCD220D4FCA}" srcOrd="0" destOrd="0" presId="urn:microsoft.com/office/officeart/2018/2/layout/IconLabelDescriptionList"/>
    <dgm:cxn modelId="{7D895034-0C05-4EF1-BB3B-04B203AC26E9}" type="presOf" srcId="{0BD91A9C-E17D-409D-89F5-B38B9A58F200}" destId="{37C1BB7A-AAC5-4A2B-8B9B-65272BA9C2B8}" srcOrd="0" destOrd="1" presId="urn:microsoft.com/office/officeart/2018/2/layout/IconLabelDescriptionList"/>
    <dgm:cxn modelId="{1666C634-252D-4F43-992C-C658FB741111}" type="presOf" srcId="{7EB5443E-01C0-4D6D-9067-FD9518103771}" destId="{F7D50D86-99D7-4222-BB93-8D99D2107308}" srcOrd="0" destOrd="1" presId="urn:microsoft.com/office/officeart/2018/2/layout/IconLabelDescriptionList"/>
    <dgm:cxn modelId="{EA1DF946-E435-4AE0-AAF4-86B4ECE34542}" srcId="{25A6A480-F361-49FF-90D3-E1864795CACD}" destId="{7C5D5D13-AF12-4E8B-99F3-D1783643EDBF}" srcOrd="2" destOrd="0" parTransId="{BF3AFBEB-3E21-4350-B8D9-B8E86A85B175}" sibTransId="{F2203983-2DCF-4F95-BB97-DC37913626B7}"/>
    <dgm:cxn modelId="{D5D65D4A-8CE1-4CBA-94E4-5759D8ADCA35}" srcId="{AC05992D-7415-4109-B46B-136D6BEEDFE4}" destId="{4297BDE0-32FA-46F0-8318-CCEB59F4ADEA}" srcOrd="1" destOrd="0" parTransId="{E05B8DE6-E5CF-437D-9940-DBEDDB590A40}" sibTransId="{982D47F3-7B1C-47BB-8CB0-AFABF409F9F1}"/>
    <dgm:cxn modelId="{05D2E484-DCFF-4130-A885-07CF12CDFD4A}" srcId="{4297BDE0-32FA-46F0-8318-CCEB59F4ADEA}" destId="{7EB5443E-01C0-4D6D-9067-FD9518103771}" srcOrd="1" destOrd="0" parTransId="{7ADEE112-CEC8-4B5D-AC5D-0307736A63F3}" sibTransId="{3B6764FB-D623-4CEA-B766-23C2AC239E17}"/>
    <dgm:cxn modelId="{66B86199-1ECD-4DE6-B446-0D5196DA97BF}" srcId="{25A6A480-F361-49FF-90D3-E1864795CACD}" destId="{F6301802-0D59-49C9-ACED-2F93D18E90E8}" srcOrd="3" destOrd="0" parTransId="{A7600A70-C3FF-43BE-96F4-27DC0CADE5CD}" sibTransId="{A48090DC-1DB4-46DF-8E2E-51E3471F0870}"/>
    <dgm:cxn modelId="{C88D5DA3-3311-45F8-88A1-6F619A95F63D}" type="presOf" srcId="{F6301802-0D59-49C9-ACED-2F93D18E90E8}" destId="{37C1BB7A-AAC5-4A2B-8B9B-65272BA9C2B8}" srcOrd="0" destOrd="3" presId="urn:microsoft.com/office/officeart/2018/2/layout/IconLabelDescriptionList"/>
    <dgm:cxn modelId="{01C142B0-A2BE-4D84-90F0-BC8F9D2EF138}" srcId="{AC05992D-7415-4109-B46B-136D6BEEDFE4}" destId="{25A6A480-F361-49FF-90D3-E1864795CACD}" srcOrd="0" destOrd="0" parTransId="{181960A6-F899-4A4C-80D2-5392B2EA4415}" sibTransId="{02E8334A-0566-4CD8-BE65-C655774FBE76}"/>
    <dgm:cxn modelId="{8EBA17BB-7BA3-4AEC-81CD-8376A12A8A46}" type="presOf" srcId="{AC05992D-7415-4109-B46B-136D6BEEDFE4}" destId="{60666EAA-E483-4395-98FA-D0880DF1EFAA}" srcOrd="0" destOrd="0" presId="urn:microsoft.com/office/officeart/2018/2/layout/IconLabelDescriptionList"/>
    <dgm:cxn modelId="{C55619C9-7E0B-4511-8FC8-0FAFF211DB3D}" srcId="{25A6A480-F361-49FF-90D3-E1864795CACD}" destId="{8AA837AD-4504-41FB-8D56-D30FCBEA3B81}" srcOrd="0" destOrd="0" parTransId="{7DED2573-BAAC-4A48-90EE-CB2EEE082A1E}" sibTransId="{18255475-0A2D-4110-A5CD-073BE4F6A77E}"/>
    <dgm:cxn modelId="{E5C829CA-948A-482D-9B1C-FF92BC272175}" type="presOf" srcId="{015EBAC5-A905-4D74-8E59-F13DBFC9BF02}" destId="{F7D50D86-99D7-4222-BB93-8D99D2107308}" srcOrd="0" destOrd="2" presId="urn:microsoft.com/office/officeart/2018/2/layout/IconLabelDescriptionList"/>
    <dgm:cxn modelId="{05C145CB-ADE5-4E5C-834A-AE606CD5B86C}" type="presOf" srcId="{8AA837AD-4504-41FB-8D56-D30FCBEA3B81}" destId="{37C1BB7A-AAC5-4A2B-8B9B-65272BA9C2B8}" srcOrd="0" destOrd="0" presId="urn:microsoft.com/office/officeart/2018/2/layout/IconLabelDescriptionList"/>
    <dgm:cxn modelId="{4AD126D1-39F9-4DAF-8E60-0DD98435B818}" srcId="{4297BDE0-32FA-46F0-8318-CCEB59F4ADEA}" destId="{015EBAC5-A905-4D74-8E59-F13DBFC9BF02}" srcOrd="2" destOrd="0" parTransId="{D8085415-4107-47C0-9BBE-A778C7C7EEB3}" sibTransId="{7241218A-36F4-4A95-AB2E-C3C72045F3D1}"/>
    <dgm:cxn modelId="{AA0819E5-BBA9-4D07-B28B-5B215CC713CA}" type="presOf" srcId="{7C5D5D13-AF12-4E8B-99F3-D1783643EDBF}" destId="{37C1BB7A-AAC5-4A2B-8B9B-65272BA9C2B8}" srcOrd="0" destOrd="2" presId="urn:microsoft.com/office/officeart/2018/2/layout/IconLabelDescriptionList"/>
    <dgm:cxn modelId="{2CE9D2EE-1936-4CD5-8627-B97C23359FB2}" srcId="{25A6A480-F361-49FF-90D3-E1864795CACD}" destId="{0BD91A9C-E17D-409D-89F5-B38B9A58F200}" srcOrd="1" destOrd="0" parTransId="{74313493-F73E-48EF-8ADA-E52DAD829C83}" sibTransId="{CE37AFC6-C0D0-4B17-97D3-848D36F3DD05}"/>
    <dgm:cxn modelId="{2A3EE2E7-33B4-4FBB-B985-BBFEA005C919}" type="presParOf" srcId="{60666EAA-E483-4395-98FA-D0880DF1EFAA}" destId="{44B57417-0F2D-49BC-B43F-6F2EEF22450C}" srcOrd="0" destOrd="0" presId="urn:microsoft.com/office/officeart/2018/2/layout/IconLabelDescriptionList"/>
    <dgm:cxn modelId="{8FAADD08-C95A-499F-8834-506A17414B00}" type="presParOf" srcId="{44B57417-0F2D-49BC-B43F-6F2EEF22450C}" destId="{8B4BBC82-5B88-4BB8-9D72-631DB1FA4A10}" srcOrd="0" destOrd="0" presId="urn:microsoft.com/office/officeart/2018/2/layout/IconLabelDescriptionList"/>
    <dgm:cxn modelId="{6DAE2672-2D4F-40A2-BEAB-F28C3A276330}" type="presParOf" srcId="{44B57417-0F2D-49BC-B43F-6F2EEF22450C}" destId="{F77A1DB8-3DB4-45A8-9242-4F426546C95F}" srcOrd="1" destOrd="0" presId="urn:microsoft.com/office/officeart/2018/2/layout/IconLabelDescriptionList"/>
    <dgm:cxn modelId="{32C3DC1D-0888-41A4-872D-99E547D1829D}" type="presParOf" srcId="{44B57417-0F2D-49BC-B43F-6F2EEF22450C}" destId="{1C9A61AF-24E9-4F32-9A87-7DCD220D4FCA}" srcOrd="2" destOrd="0" presId="urn:microsoft.com/office/officeart/2018/2/layout/IconLabelDescriptionList"/>
    <dgm:cxn modelId="{A053E0AF-11E2-4661-9CAE-7C83444A6D93}" type="presParOf" srcId="{44B57417-0F2D-49BC-B43F-6F2EEF22450C}" destId="{86F225D4-A33E-4F39-84FF-77F697EC37DA}" srcOrd="3" destOrd="0" presId="urn:microsoft.com/office/officeart/2018/2/layout/IconLabelDescriptionList"/>
    <dgm:cxn modelId="{A22488E8-136D-4A46-9EA9-7C5DEF0EA076}" type="presParOf" srcId="{44B57417-0F2D-49BC-B43F-6F2EEF22450C}" destId="{37C1BB7A-AAC5-4A2B-8B9B-65272BA9C2B8}" srcOrd="4" destOrd="0" presId="urn:microsoft.com/office/officeart/2018/2/layout/IconLabelDescriptionList"/>
    <dgm:cxn modelId="{845CD4BC-6CAD-48C8-B1F7-9FC613E0070E}" type="presParOf" srcId="{60666EAA-E483-4395-98FA-D0880DF1EFAA}" destId="{D69234A9-94A6-436C-945E-73BC331F7DE9}" srcOrd="1" destOrd="0" presId="urn:microsoft.com/office/officeart/2018/2/layout/IconLabelDescriptionList"/>
    <dgm:cxn modelId="{8954AB04-40E3-432E-A51C-7165FFDD1ECF}" type="presParOf" srcId="{60666EAA-E483-4395-98FA-D0880DF1EFAA}" destId="{35C307C1-FA6C-40C7-A678-8F281861E6E1}" srcOrd="2" destOrd="0" presId="urn:microsoft.com/office/officeart/2018/2/layout/IconLabelDescriptionList"/>
    <dgm:cxn modelId="{281949A9-0C26-486B-9250-43E41A98DD0B}" type="presParOf" srcId="{35C307C1-FA6C-40C7-A678-8F281861E6E1}" destId="{EFF39973-727D-4EC2-B237-4FA29F63D97B}" srcOrd="0" destOrd="0" presId="urn:microsoft.com/office/officeart/2018/2/layout/IconLabelDescriptionList"/>
    <dgm:cxn modelId="{1C8D0E88-6B98-4C97-8746-EF259E5D6DEC}" type="presParOf" srcId="{35C307C1-FA6C-40C7-A678-8F281861E6E1}" destId="{399DFA1C-86E9-4EAA-A7CE-858FF0D30D72}" srcOrd="1" destOrd="0" presId="urn:microsoft.com/office/officeart/2018/2/layout/IconLabelDescriptionList"/>
    <dgm:cxn modelId="{E90A9523-5FB9-4805-85BF-5D11507BDE28}" type="presParOf" srcId="{35C307C1-FA6C-40C7-A678-8F281861E6E1}" destId="{BDF3DC85-7316-4DD1-8A1B-C965789EFA3E}" srcOrd="2" destOrd="0" presId="urn:microsoft.com/office/officeart/2018/2/layout/IconLabelDescriptionList"/>
    <dgm:cxn modelId="{22DC9705-7AE9-4843-BF0B-5086DAE7B973}" type="presParOf" srcId="{35C307C1-FA6C-40C7-A678-8F281861E6E1}" destId="{0F1BC78B-49BA-41DC-A49A-25EB440E8CE2}" srcOrd="3" destOrd="0" presId="urn:microsoft.com/office/officeart/2018/2/layout/IconLabelDescriptionList"/>
    <dgm:cxn modelId="{4C18BFF8-9D3B-426E-B787-9631498C5EF7}" type="presParOf" srcId="{35C307C1-FA6C-40C7-A678-8F281861E6E1}" destId="{F7D50D86-99D7-4222-BB93-8D99D210730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BC82-5B88-4BB8-9D72-631DB1FA4A10}">
      <dsp:nvSpPr>
        <dsp:cNvPr id="0" name=""/>
        <dsp:cNvSpPr/>
      </dsp:nvSpPr>
      <dsp:spPr>
        <a:xfrm>
          <a:off x="5978" y="0"/>
          <a:ext cx="1314332" cy="1275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A61AF-24E9-4F32-9A87-7DCD220D4FCA}">
      <dsp:nvSpPr>
        <dsp:cNvPr id="0" name=""/>
        <dsp:cNvSpPr/>
      </dsp:nvSpPr>
      <dsp:spPr>
        <a:xfrm>
          <a:off x="5978" y="1450116"/>
          <a:ext cx="3755235" cy="54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800" kern="1200"/>
            <a:t>Dieren horen in een dierenwinkel</a:t>
          </a:r>
          <a:endParaRPr lang="en-US" sz="1800" kern="1200"/>
        </a:p>
      </dsp:txBody>
      <dsp:txXfrm>
        <a:off x="5978" y="1450116"/>
        <a:ext cx="3755235" cy="546592"/>
      </dsp:txXfrm>
    </dsp:sp>
    <dsp:sp modelId="{37C1BB7A-AAC5-4A2B-8B9B-65272BA9C2B8}">
      <dsp:nvSpPr>
        <dsp:cNvPr id="0" name=""/>
        <dsp:cNvSpPr/>
      </dsp:nvSpPr>
      <dsp:spPr>
        <a:xfrm>
          <a:off x="5978" y="2077981"/>
          <a:ext cx="3755235" cy="210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Boosten sales</a:t>
          </a:r>
          <a:br>
            <a:rPr lang="nl-BE" sz="1600" kern="1200" dirty="0"/>
          </a:b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Verhogen beleving</a:t>
          </a:r>
          <a:br>
            <a:rPr lang="nl-BE" sz="1600" kern="1200" dirty="0"/>
          </a:b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Verhogen vertrouwen</a:t>
          </a:r>
          <a:br>
            <a:rPr lang="nl-BE" sz="1600" kern="1200" dirty="0"/>
          </a:b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Opportuniteit om vertrouwen in onze sector op te bouwen</a:t>
          </a:r>
          <a:endParaRPr lang="en-US" sz="1600" kern="1200" dirty="0"/>
        </a:p>
      </dsp:txBody>
      <dsp:txXfrm>
        <a:off x="5978" y="2077981"/>
        <a:ext cx="3755235" cy="2109704"/>
      </dsp:txXfrm>
    </dsp:sp>
    <dsp:sp modelId="{EFF39973-727D-4EC2-B237-4FA29F63D97B}">
      <dsp:nvSpPr>
        <dsp:cNvPr id="0" name=""/>
        <dsp:cNvSpPr/>
      </dsp:nvSpPr>
      <dsp:spPr>
        <a:xfrm>
          <a:off x="4418380" y="0"/>
          <a:ext cx="1314332" cy="1275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3DC85-7316-4DD1-8A1B-C965789EFA3E}">
      <dsp:nvSpPr>
        <dsp:cNvPr id="0" name=""/>
        <dsp:cNvSpPr/>
      </dsp:nvSpPr>
      <dsp:spPr>
        <a:xfrm>
          <a:off x="4418380" y="1450116"/>
          <a:ext cx="3755235" cy="54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nl-BE" sz="1800" kern="1200"/>
            <a:t>To do’s:</a:t>
          </a:r>
          <a:endParaRPr lang="en-US" sz="1800" kern="1200"/>
        </a:p>
      </dsp:txBody>
      <dsp:txXfrm>
        <a:off x="4418380" y="1450116"/>
        <a:ext cx="3755235" cy="546592"/>
      </dsp:txXfrm>
    </dsp:sp>
    <dsp:sp modelId="{F7D50D86-99D7-4222-BB93-8D99D2107308}">
      <dsp:nvSpPr>
        <dsp:cNvPr id="0" name=""/>
        <dsp:cNvSpPr/>
      </dsp:nvSpPr>
      <dsp:spPr>
        <a:xfrm>
          <a:off x="4418380" y="2077981"/>
          <a:ext cx="3755235" cy="210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Investeren in dierenwelzijn</a:t>
          </a:r>
          <a:br>
            <a:rPr lang="nl-BE" sz="1600" kern="1200" dirty="0"/>
          </a:b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Investeren in opgeleid personeel</a:t>
          </a:r>
          <a:br>
            <a:rPr lang="nl-BE" sz="1600" kern="1200" dirty="0"/>
          </a:b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Publieke opinie hervormen</a:t>
          </a:r>
          <a:endParaRPr lang="en-US" sz="1600" kern="1200" dirty="0"/>
        </a:p>
      </dsp:txBody>
      <dsp:txXfrm>
        <a:off x="4418380" y="2077981"/>
        <a:ext cx="3755235" cy="2109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349E0-0D28-4439-BCE5-B46F315330FC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663D-9EDD-4A8D-B17F-C16A01F960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663D-9EDD-4A8D-B17F-C16A01F960B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33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663D-9EDD-4A8D-B17F-C16A01F960B9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494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71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27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24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09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7589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75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456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080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140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5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277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169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275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964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073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518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79A2-6E4D-4C5E-830D-EE4C2B5BD0E6}" type="datetimeFigureOut">
              <a:rPr lang="nl-BE" smtClean="0"/>
              <a:t>24/01/2026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7043BF6-A905-4A74-9839-9890316883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565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anwelfare.org/issues/articles/animalsretail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imalstoday.nl/las-vegas-stopt-verkoop-huisdieren-in-dierenwinkels/" TargetMode="External"/><Relationship Id="rId5" Type="http://schemas.openxmlformats.org/officeDocument/2006/relationships/hyperlink" Target="https://www.animalcareaustralia.org.au/aca-welfare-policies/commercial-pets-industry/" TargetMode="External"/><Relationship Id="rId4" Type="http://schemas.openxmlformats.org/officeDocument/2006/relationships/hyperlink" Target="https://www.peta.org.au/campaigns/exploit/dark-side-pet-shop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3950C-3CF2-F0B9-4535-E61591174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Zonder dieren geen dierenspeciaalzaak?</a:t>
            </a:r>
            <a:br>
              <a:rPr lang="nl-NL" sz="40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cap="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 blik op de toekomst van het vak</a:t>
            </a:r>
            <a:endParaRPr lang="nl-B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545B7C-117E-90F5-86EA-833534F03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Jonas Vergauwen</a:t>
            </a:r>
          </a:p>
          <a:p>
            <a:r>
              <a:rPr lang="nl-BE" dirty="0"/>
              <a:t>Passion for Animals</a:t>
            </a:r>
          </a:p>
        </p:txBody>
      </p:sp>
    </p:spTree>
    <p:extLst>
      <p:ext uri="{BB962C8B-B14F-4D97-AF65-F5344CB8AC3E}">
        <p14:creationId xmlns:p14="http://schemas.microsoft.com/office/powerpoint/2010/main" val="406953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314CB-F941-1CFB-BE25-A757438E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Asiel versus dierenwinkel</a:t>
            </a:r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06EC05A-2A92-ED46-261E-EA18BD650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806807"/>
              </p:ext>
            </p:extLst>
          </p:nvPr>
        </p:nvGraphicFramePr>
        <p:xfrm>
          <a:off x="218661" y="1328331"/>
          <a:ext cx="7255565" cy="4302901"/>
        </p:xfrm>
        <a:graphic>
          <a:graphicData uri="http://schemas.openxmlformats.org/drawingml/2006/table">
            <a:tbl>
              <a:tblPr/>
              <a:tblGrid>
                <a:gridCol w="2431075">
                  <a:extLst>
                    <a:ext uri="{9D8B030D-6E8A-4147-A177-3AD203B41FA5}">
                      <a16:colId xmlns:a16="http://schemas.microsoft.com/office/drawing/2014/main" val="3270740309"/>
                    </a:ext>
                  </a:extLst>
                </a:gridCol>
                <a:gridCol w="2412245">
                  <a:extLst>
                    <a:ext uri="{9D8B030D-6E8A-4147-A177-3AD203B41FA5}">
                      <a16:colId xmlns:a16="http://schemas.microsoft.com/office/drawing/2014/main" val="3765791709"/>
                    </a:ext>
                  </a:extLst>
                </a:gridCol>
                <a:gridCol w="2412245">
                  <a:extLst>
                    <a:ext uri="{9D8B030D-6E8A-4147-A177-3AD203B41FA5}">
                      <a16:colId xmlns:a16="http://schemas.microsoft.com/office/drawing/2014/main" val="1479449224"/>
                    </a:ext>
                  </a:extLst>
                </a:gridCol>
              </a:tblGrid>
              <a:tr h="36482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Dierenwinkel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Dierenasiel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209993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Hoofdfunctie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Verkoop/verhandeling dieren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Opvang  &amp; herplaatsing dieren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314196"/>
                  </a:ext>
                </a:extLst>
              </a:tr>
              <a:tr h="63844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Doel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Commercieel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Welzijn, bescherming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44147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Erkenning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Handelszaak onder erkennings-voorwaarden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Erkend opvangcentrum voor dieren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41840"/>
                  </a:ext>
                </a:extLst>
              </a:tr>
              <a:tr h="63844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Regels rond dieren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Verkoop, garanties, verblijfsnormen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Striktere welzijns- en verzorgingsnormen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252436"/>
                  </a:ext>
                </a:extLst>
              </a:tr>
              <a:tr h="63844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Relatie met consument / eigenaar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Aankoop van dier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NL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Adoptie of teruggeven aan eigenaar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727705"/>
                  </a:ext>
                </a:extLst>
              </a:tr>
              <a:tr h="63844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Traceerbaarheid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Afhankelijk van de bron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Vaak onmogelijk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583208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2BF3CA2D-5F22-1783-7FC1-807554F47DF8}"/>
              </a:ext>
            </a:extLst>
          </p:cNvPr>
          <p:cNvSpPr txBox="1"/>
          <p:nvPr/>
        </p:nvSpPr>
        <p:spPr>
          <a:xfrm>
            <a:off x="331304" y="6188765"/>
            <a:ext cx="849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Bron: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>
                    <a:lumMod val="75000"/>
                  </a:schemeClr>
                </a:solidFill>
              </a:rPr>
              <a:t>Koninklijk Besluit van 27 april 2007 houdende erkenningsvoorwaarden voor inrichtingen voor dieren en de voorwaarden inzake de verhandeling van dieren</a:t>
            </a:r>
          </a:p>
        </p:txBody>
      </p:sp>
    </p:spTree>
    <p:extLst>
      <p:ext uri="{BB962C8B-B14F-4D97-AF65-F5344CB8AC3E}">
        <p14:creationId xmlns:p14="http://schemas.microsoft.com/office/powerpoint/2010/main" val="58299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916AE-16DA-C9B1-EC78-D9A1BC0B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Asielen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04EFE-316B-B7E4-B08A-D114B075A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Niet bedoelt voor verkoop</a:t>
            </a:r>
          </a:p>
          <a:p>
            <a:r>
              <a:rPr lang="nl-BE" dirty="0"/>
              <a:t>Traceerbaarheid en achtergrond?</a:t>
            </a:r>
          </a:p>
          <a:p>
            <a:r>
              <a:rPr lang="nl-BE" dirty="0"/>
              <a:t>Belang herplaatsing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Aantal dieren in opvang (Vlaanderen)</a:t>
            </a:r>
          </a:p>
          <a:p>
            <a:pPr lvl="1"/>
            <a:r>
              <a:rPr lang="nl-BE" dirty="0"/>
              <a:t>Pluimvee: 3400</a:t>
            </a:r>
          </a:p>
          <a:p>
            <a:pPr lvl="1"/>
            <a:r>
              <a:rPr lang="nl-BE" dirty="0"/>
              <a:t>Konijnen: 2000</a:t>
            </a:r>
          </a:p>
          <a:p>
            <a:pPr lvl="1"/>
            <a:r>
              <a:rPr lang="nl-BE" dirty="0"/>
              <a:t>Knaagdieren: onbekend</a:t>
            </a:r>
          </a:p>
          <a:p>
            <a:r>
              <a:rPr lang="nl-BE" dirty="0"/>
              <a:t>Wie is hiervoor verantwoordelijk?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5EFAF83-C460-D957-25E2-E9735758D69C}"/>
              </a:ext>
            </a:extLst>
          </p:cNvPr>
          <p:cNvSpPr txBox="1"/>
          <p:nvPr/>
        </p:nvSpPr>
        <p:spPr>
          <a:xfrm>
            <a:off x="549965" y="6176963"/>
            <a:ext cx="796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Bron: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https://www.brusselstimes.com/1226426/shelters-take-in-record-number-of-animals-but-more-adoptions-as-well?</a:t>
            </a:r>
          </a:p>
        </p:txBody>
      </p:sp>
    </p:spTree>
    <p:extLst>
      <p:ext uri="{BB962C8B-B14F-4D97-AF65-F5344CB8AC3E}">
        <p14:creationId xmlns:p14="http://schemas.microsoft.com/office/powerpoint/2010/main" val="182784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rtig nieuwe winkels op de planning bij Maxi Zoo - RetailDetail BE">
            <a:extLst>
              <a:ext uri="{FF2B5EF4-FFF2-40B4-BE49-F238E27FC236}">
                <a16:creationId xmlns:a16="http://schemas.microsoft.com/office/drawing/2014/main" id="{60406F52-D86E-9270-8DEB-76CE9D20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6" r="23020"/>
          <a:stretch>
            <a:fillRect/>
          </a:stretch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B47516-D346-CD66-785C-9CAAD404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nl-BE" dirty="0"/>
              <a:t>Dierenwinkel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33C250-FB97-E3DB-38D0-BC543DC81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nl-BE" dirty="0"/>
              <a:t>Commercieel doel volgens de wetgeving?</a:t>
            </a:r>
          </a:p>
          <a:p>
            <a:r>
              <a:rPr lang="nl-BE" dirty="0"/>
              <a:t>Sector:</a:t>
            </a:r>
          </a:p>
          <a:p>
            <a:pPr lvl="1"/>
            <a:r>
              <a:rPr lang="nl-BE" dirty="0"/>
              <a:t>Beleving</a:t>
            </a:r>
          </a:p>
          <a:p>
            <a:pPr lvl="1"/>
            <a:r>
              <a:rPr lang="nl-BE" dirty="0"/>
              <a:t>Klantenbinding</a:t>
            </a:r>
          </a:p>
          <a:p>
            <a:pPr lvl="1"/>
            <a:r>
              <a:rPr lang="nl-BE" dirty="0"/>
              <a:t>Expertise</a:t>
            </a:r>
          </a:p>
          <a:p>
            <a:r>
              <a:rPr lang="nl-BE" dirty="0"/>
              <a:t>Beleid:</a:t>
            </a:r>
          </a:p>
          <a:p>
            <a:pPr lvl="1"/>
            <a:r>
              <a:rPr lang="nl-BE" dirty="0"/>
              <a:t>Strengere regels</a:t>
            </a:r>
          </a:p>
          <a:p>
            <a:pPr lvl="1"/>
            <a:r>
              <a:rPr lang="nl-BE" dirty="0"/>
              <a:t>Verplichte opleiding</a:t>
            </a:r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8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8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8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9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9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9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444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71DE1-E7BA-4243-E4A8-205E1ECE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Uitdagingen voor onze 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1E97C5-B794-C85E-1ED9-8B318CA74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858001" cy="3880773"/>
          </a:xfrm>
        </p:spPr>
        <p:txBody>
          <a:bodyPr/>
          <a:lstStyle/>
          <a:p>
            <a:r>
              <a:rPr lang="nl-BE" dirty="0"/>
              <a:t>Blijven inzetten op dierenwelzijn</a:t>
            </a:r>
          </a:p>
          <a:p>
            <a:r>
              <a:rPr lang="nl-BE" dirty="0"/>
              <a:t>Meebouwen aan veranderen van publieke opinie (BLPP – R35)</a:t>
            </a:r>
          </a:p>
          <a:p>
            <a:r>
              <a:rPr lang="nl-BE" dirty="0"/>
              <a:t>Selectie van de leverancier</a:t>
            </a:r>
          </a:p>
          <a:p>
            <a:pPr lvl="1"/>
            <a:r>
              <a:rPr lang="nl-BE" dirty="0"/>
              <a:t>Belang van herkomst van de dieren</a:t>
            </a:r>
          </a:p>
          <a:p>
            <a:pPr lvl="1"/>
            <a:r>
              <a:rPr lang="nl-BE" dirty="0"/>
              <a:t>Traceerbaarheid van de dieren</a:t>
            </a:r>
          </a:p>
          <a:p>
            <a:pPr lvl="1"/>
            <a:r>
              <a:rPr lang="nl-BE" dirty="0"/>
              <a:t>In welk land/onder welke wetgeving opereert je leverancier?</a:t>
            </a:r>
          </a:p>
          <a:p>
            <a:pPr lvl="1"/>
            <a:r>
              <a:rPr lang="nl-BE" dirty="0"/>
              <a:t>Wetgeving compliant</a:t>
            </a:r>
          </a:p>
          <a:p>
            <a:pPr lvl="1"/>
            <a:endParaRPr lang="nl-B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9ED9DB-3862-AB0E-C8C7-EB14A6E35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818282"/>
              </p:ext>
            </p:extLst>
          </p:nvPr>
        </p:nvGraphicFramePr>
        <p:xfrm>
          <a:off x="4638261" y="4495960"/>
          <a:ext cx="4505739" cy="236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567546" imgH="3967126" progId="">
                  <p:embed/>
                </p:oleObj>
              </mc:Choice>
              <mc:Fallback>
                <p:oleObj r:id="rId2" imgW="7567546" imgH="396712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38261" y="4495960"/>
                        <a:ext cx="4505739" cy="2362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3257E007-BC42-3A85-2E52-70D3196E3185}"/>
              </a:ext>
            </a:extLst>
          </p:cNvPr>
          <p:cNvSpPr txBox="1"/>
          <p:nvPr/>
        </p:nvSpPr>
        <p:spPr>
          <a:xfrm>
            <a:off x="609599" y="6159647"/>
            <a:ext cx="382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Afbeelding: </a:t>
            </a:r>
          </a:p>
          <a:p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https://anthesisglobal.com/blogs/turning-traceability-into-a-competitive-advantage/</a:t>
            </a:r>
          </a:p>
        </p:txBody>
      </p:sp>
    </p:spTree>
    <p:extLst>
      <p:ext uri="{BB962C8B-B14F-4D97-AF65-F5344CB8AC3E}">
        <p14:creationId xmlns:p14="http://schemas.microsoft.com/office/powerpoint/2010/main" val="73020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0" name="Rectangle 512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1" name="Isosceles Triangle 513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5CEBC5-5AF7-3E0A-C6F1-4E64C6EE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BE" sz="3100">
                <a:solidFill>
                  <a:schemeClr val="bg1"/>
                </a:solidFill>
              </a:rPr>
              <a:t>Uitdagingen voor onze sector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C2F7A1-09C2-3E06-E8D7-62A93A25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5" y="2160589"/>
            <a:ext cx="2980457" cy="40539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Voorkom impulsaankopen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Inzetten op kennis dier &amp; product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Bewust maken consument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Voor- &amp; nadelen houden dieren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Levenslange verantwoordelijkheid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Dierenartskosten</a:t>
            </a:r>
          </a:p>
          <a:p>
            <a:pPr>
              <a:lnSpc>
                <a:spcPct val="90000"/>
              </a:lnSpc>
            </a:pPr>
            <a:r>
              <a:rPr lang="nl-BE" dirty="0">
                <a:solidFill>
                  <a:schemeClr val="bg1"/>
                </a:solidFill>
              </a:rPr>
              <a:t>Service na verkoop?</a:t>
            </a:r>
          </a:p>
          <a:p>
            <a:pPr>
              <a:lnSpc>
                <a:spcPct val="90000"/>
              </a:lnSpc>
            </a:pP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5122" name="Picture 2" descr="Bootcamp challenges and how I have adapted in the last few weeks | by  Victor KARANGWA | Medium">
            <a:extLst>
              <a:ext uri="{FF2B5EF4-FFF2-40B4-BE49-F238E27FC236}">
                <a16:creationId xmlns:a16="http://schemas.microsoft.com/office/drawing/2014/main" id="{99D97C4F-A655-5BD1-AF34-DABC7473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436" y="2096707"/>
            <a:ext cx="4784358" cy="27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Isosceles Triangle 513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2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16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163" name="Isosceles Triangle 616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16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167" name="Isosceles Triangle 616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169" name="Freeform: Shape 616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8C7E05-4C55-61F1-E798-FF4471B0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nl-BE" sz="3300">
                <a:solidFill>
                  <a:srgbClr val="FFFFFF"/>
                </a:solidFill>
              </a:rPr>
              <a:t>Opportuniteiten voor de sector</a:t>
            </a:r>
          </a:p>
        </p:txBody>
      </p:sp>
      <p:pic>
        <p:nvPicPr>
          <p:cNvPr id="6146" name="Picture 2" descr="How To Recognise Business Opportunities That Fit You">
            <a:extLst>
              <a:ext uri="{FF2B5EF4-FFF2-40B4-BE49-F238E27FC236}">
                <a16:creationId xmlns:a16="http://schemas.microsoft.com/office/drawing/2014/main" id="{DF6C2357-B09A-39F2-5C4F-42926561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69" y="1997333"/>
            <a:ext cx="3671769" cy="27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B7803-A773-A258-C952-7279364D9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293" y="2837329"/>
            <a:ext cx="3593070" cy="3317938"/>
          </a:xfrm>
        </p:spPr>
        <p:txBody>
          <a:bodyPr anchor="t">
            <a:noAutofit/>
          </a:bodyPr>
          <a:lstStyle/>
          <a:p>
            <a:r>
              <a:rPr lang="nl-BE" sz="1600" dirty="0">
                <a:solidFill>
                  <a:srgbClr val="FFFFFF"/>
                </a:solidFill>
              </a:rPr>
              <a:t>Winkel als expertisecentrum</a:t>
            </a:r>
          </a:p>
          <a:p>
            <a:pPr lvl="1"/>
            <a:r>
              <a:rPr lang="nl-BE" dirty="0">
                <a:solidFill>
                  <a:srgbClr val="FFFFFF"/>
                </a:solidFill>
              </a:rPr>
              <a:t>Kennis delen met klanten</a:t>
            </a:r>
          </a:p>
          <a:p>
            <a:pPr lvl="2"/>
            <a:r>
              <a:rPr lang="nl-BE" sz="1600" dirty="0">
                <a:solidFill>
                  <a:srgbClr val="FFFFFF"/>
                </a:solidFill>
              </a:rPr>
              <a:t>Speciale </a:t>
            </a:r>
            <a:r>
              <a:rPr lang="nl-BE" sz="1600" dirty="0" err="1">
                <a:solidFill>
                  <a:srgbClr val="FFFFFF"/>
                </a:solidFill>
              </a:rPr>
              <a:t>dierdagen</a:t>
            </a:r>
            <a:r>
              <a:rPr lang="nl-BE" sz="1600" dirty="0">
                <a:solidFill>
                  <a:srgbClr val="FFFFFF"/>
                </a:solidFill>
              </a:rPr>
              <a:t> met sprekers-experten</a:t>
            </a:r>
          </a:p>
          <a:p>
            <a:pPr lvl="2"/>
            <a:r>
              <a:rPr lang="nl-BE" sz="1600" dirty="0">
                <a:solidFill>
                  <a:srgbClr val="FFFFFF"/>
                </a:solidFill>
              </a:rPr>
              <a:t>Opleidingen aanrijken (</a:t>
            </a:r>
            <a:r>
              <a:rPr lang="nl-BE" sz="1600" dirty="0" err="1">
                <a:solidFill>
                  <a:srgbClr val="FFFFFF"/>
                </a:solidFill>
              </a:rPr>
              <a:t>bvb</a:t>
            </a:r>
            <a:r>
              <a:rPr lang="nl-BE" sz="1600" dirty="0">
                <a:solidFill>
                  <a:srgbClr val="FFFFFF"/>
                </a:solidFill>
              </a:rPr>
              <a:t> </a:t>
            </a:r>
            <a:r>
              <a:rPr lang="nl-BE" sz="1600" dirty="0" err="1">
                <a:solidFill>
                  <a:srgbClr val="FFFFFF"/>
                </a:solidFill>
              </a:rPr>
              <a:t>Vives</a:t>
            </a:r>
            <a:r>
              <a:rPr lang="nl-BE" sz="1600" dirty="0">
                <a:solidFill>
                  <a:srgbClr val="FFFFFF"/>
                </a:solidFill>
              </a:rPr>
              <a:t> Continue)</a:t>
            </a:r>
          </a:p>
          <a:p>
            <a:r>
              <a:rPr lang="nl-BE" sz="1600" dirty="0">
                <a:solidFill>
                  <a:srgbClr val="FFFFFF"/>
                </a:solidFill>
              </a:rPr>
              <a:t>Beleving creëren</a:t>
            </a:r>
          </a:p>
          <a:p>
            <a:pPr lvl="1"/>
            <a:r>
              <a:rPr lang="nl-BE" dirty="0">
                <a:solidFill>
                  <a:srgbClr val="FFFFFF"/>
                </a:solidFill>
              </a:rPr>
              <a:t>Trekt extra bezoeken aan</a:t>
            </a:r>
          </a:p>
          <a:p>
            <a:pPr lvl="1"/>
            <a:r>
              <a:rPr lang="nl-BE" dirty="0">
                <a:solidFill>
                  <a:srgbClr val="FFFFFF"/>
                </a:solidFill>
              </a:rPr>
              <a:t>Winkel </a:t>
            </a:r>
            <a:r>
              <a:rPr lang="nl-BE" dirty="0" err="1">
                <a:solidFill>
                  <a:srgbClr val="FFFFFF"/>
                </a:solidFill>
              </a:rPr>
              <a:t>vs</a:t>
            </a:r>
            <a:r>
              <a:rPr lang="nl-BE" dirty="0">
                <a:solidFill>
                  <a:srgbClr val="FFFFFF"/>
                </a:solidFill>
              </a:rPr>
              <a:t> online</a:t>
            </a:r>
          </a:p>
          <a:p>
            <a:pPr lvl="1"/>
            <a:r>
              <a:rPr lang="nl-BE" dirty="0">
                <a:solidFill>
                  <a:srgbClr val="FFFFFF"/>
                </a:solidFill>
              </a:rPr>
              <a:t>Toon klanten hoe het moet</a:t>
            </a:r>
          </a:p>
        </p:txBody>
      </p:sp>
    </p:spTree>
    <p:extLst>
      <p:ext uri="{BB962C8B-B14F-4D97-AF65-F5344CB8AC3E}">
        <p14:creationId xmlns:p14="http://schemas.microsoft.com/office/powerpoint/2010/main" val="177161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1157B-1B25-D904-9098-375142D7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304" y="609600"/>
            <a:ext cx="4662197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800" dirty="0"/>
              <a:t>Opportuniteiten voor het 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8622A-8380-F792-7D11-663E01AB2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304" y="1676401"/>
            <a:ext cx="4995392" cy="4364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1600" dirty="0"/>
              <a:t>Gecontroleerde handel</a:t>
            </a:r>
          </a:p>
          <a:p>
            <a:pPr lvl="1">
              <a:lnSpc>
                <a:spcPct val="90000"/>
              </a:lnSpc>
            </a:pPr>
            <a:r>
              <a:rPr lang="nl-BE" dirty="0"/>
              <a:t>Winkel = controle dierenwelzijn</a:t>
            </a:r>
          </a:p>
          <a:p>
            <a:pPr lvl="1">
              <a:lnSpc>
                <a:spcPct val="90000"/>
              </a:lnSpc>
            </a:pPr>
            <a:r>
              <a:rPr lang="nl-BE" dirty="0"/>
              <a:t>Groothandelaar = controle dierenwelzijn</a:t>
            </a:r>
          </a:p>
          <a:p>
            <a:pPr lvl="2">
              <a:lnSpc>
                <a:spcPct val="90000"/>
              </a:lnSpc>
            </a:pPr>
            <a:r>
              <a:rPr lang="nl-BE" sz="1600" dirty="0"/>
              <a:t>Controle herkomst door groothandelaar essentieel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è"/>
            </a:pPr>
            <a:r>
              <a:rPr lang="nl-BE" sz="1600" dirty="0">
                <a:sym typeface="Wingdings" panose="05000000000000000000" pitchFamily="2" charset="2"/>
              </a:rPr>
              <a:t>Belang bewijs traceerbaarheid</a:t>
            </a:r>
          </a:p>
          <a:p>
            <a:pPr marL="0" indent="0">
              <a:lnSpc>
                <a:spcPct val="90000"/>
              </a:lnSpc>
              <a:buNone/>
            </a:pPr>
            <a:endParaRPr lang="nl-BE" sz="16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è"/>
            </a:pPr>
            <a:r>
              <a:rPr lang="nl-BE" sz="1600" dirty="0">
                <a:sym typeface="Wingdings" panose="05000000000000000000" pitchFamily="2" charset="2"/>
              </a:rPr>
              <a:t>Opportuniteit voor controle van A tot Z</a:t>
            </a:r>
          </a:p>
          <a:p>
            <a:pPr marL="0" indent="0">
              <a:lnSpc>
                <a:spcPct val="90000"/>
              </a:lnSpc>
              <a:buNone/>
            </a:pPr>
            <a:endParaRPr lang="nl-BE" sz="16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nl-BE" sz="1600" dirty="0">
                <a:sym typeface="Wingdings" panose="05000000000000000000" pitchFamily="2" charset="2"/>
              </a:rPr>
              <a:t>Geen dieren in dierenwinkel = onzekere herkomst van huisdieren van morgen</a:t>
            </a:r>
          </a:p>
        </p:txBody>
      </p:sp>
      <p:pic>
        <p:nvPicPr>
          <p:cNvPr id="7170" name="Picture 2" descr="Ben Weyts">
            <a:extLst>
              <a:ext uri="{FF2B5EF4-FFF2-40B4-BE49-F238E27FC236}">
                <a16:creationId xmlns:a16="http://schemas.microsoft.com/office/drawing/2014/main" id="{7B46AD22-C7B7-9092-8530-F631CF888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5" r="32925"/>
          <a:stretch>
            <a:fillRect/>
          </a:stretch>
        </p:blipFill>
        <p:spPr bwMode="auto">
          <a:xfrm>
            <a:off x="104804" y="1191846"/>
            <a:ext cx="2083695" cy="3531704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5" name="Isosceles Triangle 717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97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BDFF7EC-68F5-B869-A9FC-90CF4893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765972"/>
            <a:ext cx="6447501" cy="1320800"/>
          </a:xfrm>
        </p:spPr>
        <p:txBody>
          <a:bodyPr anchor="ctr">
            <a:normAutofit/>
          </a:bodyPr>
          <a:lstStyle/>
          <a:p>
            <a:r>
              <a:rPr lang="nl-BE" sz="3800">
                <a:solidFill>
                  <a:schemeClr val="bg1"/>
                </a:solidFill>
              </a:rPr>
              <a:t>Conclusie</a:t>
            </a: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0CF570D-32E6-3245-D3AD-B1E559CF3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284884"/>
              </p:ext>
            </p:extLst>
          </p:nvPr>
        </p:nvGraphicFramePr>
        <p:xfrm>
          <a:off x="482203" y="284923"/>
          <a:ext cx="8179594" cy="418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360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CAA12-DFBC-C490-EFBE-3748D63E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Q&amp;A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B33409-2DF5-A206-C68E-E71BDB92C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pic>
        <p:nvPicPr>
          <p:cNvPr id="8194" name="Picture 2" descr="Welcome to our Newest page!">
            <a:extLst>
              <a:ext uri="{FF2B5EF4-FFF2-40B4-BE49-F238E27FC236}">
                <a16:creationId xmlns:a16="http://schemas.microsoft.com/office/drawing/2014/main" id="{10B29D74-460D-93E2-DCFE-F00EC1C01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4" y="3612667"/>
            <a:ext cx="4436188" cy="32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2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41EC988-0447-0BB0-1039-B8721E8D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nl-BE"/>
              <a:t>Inhoud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5B000-1FE9-5CD1-71D0-49CFF55A0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nl-BE"/>
              <a:t>Pro’s en contra’s</a:t>
            </a:r>
          </a:p>
          <a:p>
            <a:r>
              <a:rPr lang="nl-BE"/>
              <a:t>Controverse</a:t>
            </a:r>
          </a:p>
          <a:p>
            <a:r>
              <a:rPr lang="nl-BE"/>
              <a:t>Social License to Operate</a:t>
            </a:r>
          </a:p>
          <a:p>
            <a:r>
              <a:rPr lang="nl-BE"/>
              <a:t>Asiel versus dierenwinkel</a:t>
            </a:r>
          </a:p>
          <a:p>
            <a:r>
              <a:rPr lang="nl-BE"/>
              <a:t>Uitdagingen voor de sector</a:t>
            </a:r>
          </a:p>
          <a:p>
            <a:r>
              <a:rPr lang="nl-BE"/>
              <a:t>Opportuniteiten voor de sector</a:t>
            </a:r>
          </a:p>
          <a:p>
            <a:r>
              <a:rPr lang="nl-BE"/>
              <a:t>Opportuniteiten voor het beleid</a:t>
            </a:r>
          </a:p>
          <a:p>
            <a:r>
              <a:rPr lang="nl-BE"/>
              <a:t>Conclusie</a:t>
            </a:r>
          </a:p>
          <a:p>
            <a:r>
              <a:rPr lang="nl-BE"/>
              <a:t>Q&amp;A</a:t>
            </a:r>
          </a:p>
          <a:p>
            <a:endParaRPr lang="nl-BE"/>
          </a:p>
          <a:p>
            <a:endParaRPr lang="nl-BE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888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9C2A6-6D04-FFCD-B5A9-60F8928A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BE" sz="2500"/>
              <a:t>Dieren in de dierenwinkel:</a:t>
            </a:r>
            <a:br>
              <a:rPr lang="nl-BE" sz="2500"/>
            </a:br>
            <a:r>
              <a:rPr lang="nl-BE" sz="2500"/>
              <a:t>Pro’s en contra’s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3D1A3-1986-7294-55A8-DC9AE4DC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441158" cy="3880773"/>
          </a:xfrm>
        </p:spPr>
        <p:txBody>
          <a:bodyPr>
            <a:normAutofit/>
          </a:bodyPr>
          <a:lstStyle/>
          <a:p>
            <a:r>
              <a:rPr lang="nl-BE" dirty="0"/>
              <a:t>Voorstanders:</a:t>
            </a:r>
          </a:p>
          <a:p>
            <a:pPr lvl="1"/>
            <a:r>
              <a:rPr lang="nl-BE" dirty="0"/>
              <a:t>Klanten aantrekken meer winkelbezoeken genereren</a:t>
            </a:r>
          </a:p>
          <a:p>
            <a:pPr lvl="1"/>
            <a:r>
              <a:rPr lang="nl-BE" dirty="0"/>
              <a:t>Maak verschil met de online winkel</a:t>
            </a:r>
          </a:p>
          <a:p>
            <a:pPr lvl="1"/>
            <a:r>
              <a:rPr lang="nl-BE" dirty="0"/>
              <a:t>Wordt </a:t>
            </a:r>
            <a:r>
              <a:rPr lang="nl-BE" dirty="0" err="1"/>
              <a:t>expertise-centrum</a:t>
            </a:r>
            <a:r>
              <a:rPr lang="nl-BE" dirty="0"/>
              <a:t> en verhoog </a:t>
            </a:r>
            <a:r>
              <a:rPr lang="nl-BE" dirty="0" err="1"/>
              <a:t>klanten-binding</a:t>
            </a:r>
            <a:endParaRPr lang="nl-BE" dirty="0"/>
          </a:p>
          <a:p>
            <a:pPr marL="457200" lvl="1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l-BE" dirty="0">
                <a:sym typeface="Wingdings" panose="05000000000000000000" pitchFamily="2" charset="2"/>
              </a:rPr>
              <a:t>Weinig of geen wetenschappelijk bewijs</a:t>
            </a:r>
            <a:endParaRPr lang="nl-BE" dirty="0"/>
          </a:p>
          <a:p>
            <a:pPr lvl="1"/>
            <a:endParaRPr lang="nl-BE" dirty="0"/>
          </a:p>
        </p:txBody>
      </p:sp>
      <p:pic>
        <p:nvPicPr>
          <p:cNvPr id="6" name="Afbeelding 5" descr="Afbeelding met plant, plafond, vloer, overdekt&#10;&#10;Door AI gegenereerde inhoud is mogelijk onjuist.">
            <a:extLst>
              <a:ext uri="{FF2B5EF4-FFF2-40B4-BE49-F238E27FC236}">
                <a16:creationId xmlns:a16="http://schemas.microsoft.com/office/drawing/2014/main" id="{90AF551A-4625-8DB9-9F83-102A60ED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41" r="30835" b="2"/>
          <a:stretch>
            <a:fillRect/>
          </a:stretch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5DB7B7F-A33A-4C8E-6114-A81E2EE912B2}"/>
              </a:ext>
            </a:extLst>
          </p:cNvPr>
          <p:cNvSpPr txBox="1"/>
          <p:nvPr/>
        </p:nvSpPr>
        <p:spPr>
          <a:xfrm>
            <a:off x="3531705" y="6088043"/>
            <a:ext cx="495714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Bron: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Kauffman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M.L., 2024,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Petsplus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magazine, 4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reasons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add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life animals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to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your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pet store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offerings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12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0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0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047" name="Isosceles Triangle 104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E7231A-8C5D-45ED-D409-D18CB0E2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BE">
                <a:solidFill>
                  <a:srgbClr val="FFFFFF"/>
                </a:solidFill>
              </a:rPr>
              <a:t>Dieren in de dierenwinkel:</a:t>
            </a:r>
            <a:br>
              <a:rPr lang="nl-BE">
                <a:solidFill>
                  <a:srgbClr val="FFFFFF"/>
                </a:solidFill>
              </a:rPr>
            </a:br>
            <a:r>
              <a:rPr lang="nl-BE">
                <a:solidFill>
                  <a:srgbClr val="FFFFFF"/>
                </a:solidFill>
              </a:rPr>
              <a:t>Pro’s en contra’s</a:t>
            </a:r>
          </a:p>
        </p:txBody>
      </p:sp>
      <p:pic>
        <p:nvPicPr>
          <p:cNvPr id="1026" name="Picture 2" descr="Puppy seizure on Vancouver Island | Worms &amp; Germs Blog">
            <a:extLst>
              <a:ext uri="{FF2B5EF4-FFF2-40B4-BE49-F238E27FC236}">
                <a16:creationId xmlns:a16="http://schemas.microsoft.com/office/drawing/2014/main" id="{A0C0D6CB-BCF9-25B8-ACF3-EBA4F3F6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940" y="848440"/>
            <a:ext cx="3707319" cy="27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59575-34DF-16C1-5F5F-E7BDE4859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999" y="2837329"/>
            <a:ext cx="3892364" cy="331793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BE" sz="1600" dirty="0">
                <a:solidFill>
                  <a:srgbClr val="FFFFFF"/>
                </a:solidFill>
              </a:rPr>
              <a:t>Tegenstanders: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Problemen met dierenwelzijn en herkomst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Impulsaankopen en onvoldoende voorbereiding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Onvoldoende kennis bij kopers en personeel</a:t>
            </a:r>
          </a:p>
          <a:p>
            <a:pPr lvl="1">
              <a:lnSpc>
                <a:spcPct val="90000"/>
              </a:lnSpc>
            </a:pPr>
            <a:r>
              <a:rPr lang="nl-BE" dirty="0">
                <a:solidFill>
                  <a:srgbClr val="FFFFFF"/>
                </a:solidFill>
              </a:rPr>
              <a:t>Kritiek vanuit beleid en dierenbeschermingsorganisaties</a:t>
            </a:r>
          </a:p>
          <a:p>
            <a:pPr lvl="1">
              <a:lnSpc>
                <a:spcPct val="90000"/>
              </a:lnSpc>
            </a:pPr>
            <a:endParaRPr lang="nl-BE" dirty="0">
              <a:solidFill>
                <a:srgbClr val="FFFFFF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nl-BE" dirty="0">
                <a:solidFill>
                  <a:srgbClr val="FFFFFF"/>
                </a:solidFill>
                <a:sym typeface="Wingdings" panose="05000000000000000000" pitchFamily="2" charset="2"/>
              </a:rPr>
              <a:t> Dierenethiek is meer wetenschappelijk onderbouwd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CA499D5-4620-3443-894F-F0F0B317D4A8}"/>
              </a:ext>
            </a:extLst>
          </p:cNvPr>
          <p:cNvSpPr txBox="1"/>
          <p:nvPr/>
        </p:nvSpPr>
        <p:spPr>
          <a:xfrm>
            <a:off x="444936" y="3687508"/>
            <a:ext cx="439210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Bron: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Peta, 2024,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Animal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Companion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factsheets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, Pet shops: No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bargain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for animals.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https://www.avianwelfare.org/issues/articles/animalsretail.htm</a:t>
            </a:r>
            <a:endParaRPr lang="nl-BE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https://www.peta.org.au/campaigns/exploit/dark-side-pet-shops/</a:t>
            </a:r>
            <a:endParaRPr lang="nl-BE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https://www.animalcareaustralia.org.au/aca-welfare-policies/commercial-pets-industry/</a:t>
            </a:r>
            <a:endParaRPr lang="nl-BE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https://www.animalstoday.nl/las-vegas-stopt-verkoop-huisdieren-in-dierenwinkels/</a:t>
            </a:r>
            <a:endParaRPr lang="nl-BE" sz="1200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u="sng" dirty="0">
                <a:solidFill>
                  <a:schemeClr val="bg1">
                    <a:lumMod val="75000"/>
                  </a:schemeClr>
                </a:solidFill>
              </a:rPr>
              <a:t>https://www.peta.org.uk/issues/animals-not-abuse/pet-trade/</a:t>
            </a:r>
          </a:p>
        </p:txBody>
      </p:sp>
    </p:spTree>
    <p:extLst>
      <p:ext uri="{BB962C8B-B14F-4D97-AF65-F5344CB8AC3E}">
        <p14:creationId xmlns:p14="http://schemas.microsoft.com/office/powerpoint/2010/main" val="49733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EC882-F53F-5647-6E22-D7C17622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</a:t>
            </a:r>
            <a:r>
              <a:rPr lang="nl-BE" dirty="0" err="1"/>
              <a:t>trade</a:t>
            </a:r>
            <a:r>
              <a:rPr lang="nl-BE" dirty="0"/>
              <a:t> off van prijs per m² en beleving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C39A50-D91A-6ACF-F17C-A1A8EDCC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831932"/>
            <a:ext cx="6347714" cy="4392610"/>
          </a:xfrm>
        </p:spPr>
        <p:txBody>
          <a:bodyPr>
            <a:normAutofit/>
          </a:bodyPr>
          <a:lstStyle/>
          <a:p>
            <a:r>
              <a:rPr lang="nl-BE" dirty="0"/>
              <a:t>Dierenverblijven zijn dure winkeloppervlakte</a:t>
            </a:r>
          </a:p>
          <a:p>
            <a:r>
              <a:rPr lang="nl-BE" dirty="0"/>
              <a:t>Winst per m² ligt laag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Dierenverblijven zorgen voor beleving</a:t>
            </a:r>
          </a:p>
          <a:p>
            <a:r>
              <a:rPr lang="nl-BE" dirty="0"/>
              <a:t>Dierenverblijven brengen nieuwe inzichten bij klanten en zorgen voor meer verkoop</a:t>
            </a:r>
          </a:p>
          <a:p>
            <a:endParaRPr lang="nl-BE" dirty="0"/>
          </a:p>
        </p:txBody>
      </p:sp>
      <p:pic>
        <p:nvPicPr>
          <p:cNvPr id="6" name="Afbeelding 5" descr="Afbeelding met vloer, overdekt, winkel, scherm&#10;&#10;Door AI gegenereerde inhoud is mogelijk onjuist.">
            <a:extLst>
              <a:ext uri="{FF2B5EF4-FFF2-40B4-BE49-F238E27FC236}">
                <a16:creationId xmlns:a16="http://schemas.microsoft.com/office/drawing/2014/main" id="{AB887DB8-A65B-3790-BF06-5DBBB143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12" y="2608310"/>
            <a:ext cx="4201355" cy="237362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7015723-B187-8894-2172-B12C108DDDD7}"/>
              </a:ext>
            </a:extLst>
          </p:cNvPr>
          <p:cNvSpPr txBox="1"/>
          <p:nvPr/>
        </p:nvSpPr>
        <p:spPr>
          <a:xfrm>
            <a:off x="609598" y="6069445"/>
            <a:ext cx="8428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Bron: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Podcast: De Top van Nederland, Pets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Place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wil inzetten op preventieve zorg voor huisdieren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Afbeelding: https://cascopet.com/uk/the-world-of-casco-pet/our-blog/casco-pet-delivers-the-wow-factor-in-petcos-nyc-flagship-store/</a:t>
            </a:r>
          </a:p>
        </p:txBody>
      </p:sp>
    </p:spTree>
    <p:extLst>
      <p:ext uri="{BB962C8B-B14F-4D97-AF65-F5344CB8AC3E}">
        <p14:creationId xmlns:p14="http://schemas.microsoft.com/office/powerpoint/2010/main" val="94010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A15B09-D756-5198-CF02-8719B840E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r>
              <a:rPr lang="nl-BE" dirty="0"/>
              <a:t>Contra’s komen vanuit organisaties die uit ethische standpunten spreken</a:t>
            </a:r>
          </a:p>
          <a:p>
            <a:pPr lvl="1"/>
            <a:r>
              <a:rPr lang="nl-BE" dirty="0"/>
              <a:t>Verschil ethiek en dierenwelzijn!</a:t>
            </a:r>
          </a:p>
          <a:p>
            <a:pPr lvl="1"/>
            <a:endParaRPr lang="nl-BE" dirty="0"/>
          </a:p>
          <a:p>
            <a:r>
              <a:rPr lang="nl-BE" dirty="0"/>
              <a:t>Pro’s zijn marketing gerelateerd</a:t>
            </a:r>
          </a:p>
          <a:p>
            <a:pPr lvl="1"/>
            <a:r>
              <a:rPr lang="nl-BE" dirty="0"/>
              <a:t>Verschillende invalshoeken maken het moeilijk om beide meningen te vergelijken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4943EA-E71A-CE70-AA29-047BAD12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nl-BE" sz="3300">
                <a:solidFill>
                  <a:schemeClr val="bg1"/>
                </a:solidFill>
              </a:rPr>
              <a:t>Redenen voor controverse</a:t>
            </a:r>
          </a:p>
        </p:txBody>
      </p:sp>
    </p:spTree>
    <p:extLst>
      <p:ext uri="{BB962C8B-B14F-4D97-AF65-F5344CB8AC3E}">
        <p14:creationId xmlns:p14="http://schemas.microsoft.com/office/powerpoint/2010/main" val="114503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6D1EE-9F8D-3406-6804-19D605E0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license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operate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4F37A8-4E32-8B44-6331-D8FCD847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872" y="2160589"/>
            <a:ext cx="2367145" cy="3880773"/>
          </a:xfrm>
        </p:spPr>
        <p:txBody>
          <a:bodyPr>
            <a:normAutofit/>
          </a:bodyPr>
          <a:lstStyle/>
          <a:p>
            <a:r>
              <a:rPr lang="nl-BE" dirty="0"/>
              <a:t>Wat is de </a:t>
            </a:r>
            <a:r>
              <a:rPr lang="nl-BE" dirty="0" err="1"/>
              <a:t>Social</a:t>
            </a:r>
            <a:r>
              <a:rPr lang="nl-BE" dirty="0"/>
              <a:t> License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Operate</a:t>
            </a:r>
            <a:r>
              <a:rPr lang="nl-BE" dirty="0"/>
              <a:t> (SLO)?</a:t>
            </a:r>
          </a:p>
          <a:p>
            <a:r>
              <a:rPr lang="nl-BE" dirty="0"/>
              <a:t>Waarom is deze SLO zo gekleurd?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B62550-44D6-398C-E6E5-B481822FD5D8}"/>
              </a:ext>
            </a:extLst>
          </p:cNvPr>
          <p:cNvSpPr txBox="1"/>
          <p:nvPr/>
        </p:nvSpPr>
        <p:spPr>
          <a:xfrm>
            <a:off x="708991" y="6271551"/>
            <a:ext cx="72953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Bron: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Prof. Dr. Christel Moons, 2026, Lanceringsevent </a:t>
            </a:r>
            <a:r>
              <a:rPr lang="nl-BE" sz="1200" dirty="0" err="1">
                <a:solidFill>
                  <a:schemeClr val="bg1">
                    <a:lumMod val="75000"/>
                  </a:schemeClr>
                </a:solidFill>
              </a:rPr>
              <a:t>Better</a:t>
            </a:r>
            <a:r>
              <a:rPr lang="nl-BE" sz="1200" dirty="0">
                <a:solidFill>
                  <a:schemeClr val="bg1">
                    <a:lumMod val="75000"/>
                  </a:schemeClr>
                </a:solidFill>
              </a:rPr>
              <a:t> Life for Pets &amp; People</a:t>
            </a:r>
          </a:p>
        </p:txBody>
      </p:sp>
      <p:pic>
        <p:nvPicPr>
          <p:cNvPr id="8" name="Afbeelding 7" descr="Afbeelding met tekst, schermopname, Onlineadvertenties, ontwerp&#10;&#10;Door AI gegenereerde inhoud is mogelijk onjuist.">
            <a:extLst>
              <a:ext uri="{FF2B5EF4-FFF2-40B4-BE49-F238E27FC236}">
                <a16:creationId xmlns:a16="http://schemas.microsoft.com/office/drawing/2014/main" id="{5D931E59-AE1E-70E2-DECF-FF894FD1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7" r="23406" b="4510"/>
          <a:stretch>
            <a:fillRect/>
          </a:stretch>
        </p:blipFill>
        <p:spPr>
          <a:xfrm>
            <a:off x="245166" y="1462971"/>
            <a:ext cx="5113706" cy="39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886E9-AACB-333F-9C97-68E8EDB8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ga je om met een gekleurde publieke opinie?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5DE320-C4EA-0B5E-E99D-AA65B3777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Bij akkoord</a:t>
            </a:r>
          </a:p>
          <a:p>
            <a:pPr lvl="1"/>
            <a:r>
              <a:rPr lang="nl-BE" dirty="0"/>
              <a:t>Je wint aan populariteit</a:t>
            </a:r>
          </a:p>
          <a:p>
            <a:r>
              <a:rPr lang="nl-BE" dirty="0"/>
              <a:t>Maar:</a:t>
            </a:r>
          </a:p>
          <a:p>
            <a:pPr lvl="1"/>
            <a:r>
              <a:rPr lang="nl-BE" dirty="0"/>
              <a:t>Je versterkt deze publieke opinie</a:t>
            </a:r>
          </a:p>
          <a:p>
            <a:pPr lvl="1"/>
            <a:r>
              <a:rPr lang="nl-BE" dirty="0"/>
              <a:t>Je verliest aan beleving</a:t>
            </a:r>
          </a:p>
          <a:p>
            <a:pPr lvl="1"/>
            <a:r>
              <a:rPr lang="nl-BE" dirty="0"/>
              <a:t>Stuur je klanten naar asielen (die de publieke opinie vaak mee kleuren)?</a:t>
            </a:r>
          </a:p>
        </p:txBody>
      </p:sp>
      <p:pic>
        <p:nvPicPr>
          <p:cNvPr id="5" name="Afbeelding 4" descr="Afbeelding met tekst, tekenfilm, persoon, illustratie&#10;&#10;Door AI gegenereerde inhoud is mogelijk onjuist.">
            <a:extLst>
              <a:ext uri="{FF2B5EF4-FFF2-40B4-BE49-F238E27FC236}">
                <a16:creationId xmlns:a16="http://schemas.microsoft.com/office/drawing/2014/main" id="{74A1C949-F7C7-87AA-5333-D08B32387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4" y="4815312"/>
            <a:ext cx="4002155" cy="20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2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0BD9E-5706-0FB2-7C72-D90E0321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D1182-4D58-81BF-65FC-A374392F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ga je om met een gekleurde publieke opinie?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8610F9-7FE4-C3C3-6CD1-3A61FE3F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Bij niet akkoord</a:t>
            </a:r>
          </a:p>
          <a:p>
            <a:pPr lvl="1"/>
            <a:r>
              <a:rPr lang="nl-BE" dirty="0"/>
              <a:t>Je verliest niet aan populariteit</a:t>
            </a:r>
          </a:p>
          <a:p>
            <a:pPr lvl="1"/>
            <a:r>
              <a:rPr lang="nl-BE" dirty="0"/>
              <a:t>Je komt op voor je eigen mening en durft je verzetten</a:t>
            </a:r>
          </a:p>
          <a:p>
            <a:pPr lvl="1"/>
            <a:r>
              <a:rPr lang="nl-BE" dirty="0"/>
              <a:t>Je behoudt beleving en behoudt de hogere bezoekcijfers</a:t>
            </a:r>
          </a:p>
          <a:p>
            <a:pPr lvl="1"/>
            <a:r>
              <a:rPr lang="nl-BE" dirty="0"/>
              <a:t>Je blijft je inzetten om je expertise te verhogen</a:t>
            </a:r>
          </a:p>
          <a:p>
            <a:pPr lvl="1"/>
            <a:r>
              <a:rPr lang="nl-BE" dirty="0"/>
              <a:t>Je behoudt de opportuniteit om het goede voorbeeld te stellen</a:t>
            </a:r>
          </a:p>
        </p:txBody>
      </p:sp>
      <p:pic>
        <p:nvPicPr>
          <p:cNvPr id="4" name="Afbeelding 3" descr="Afbeelding met tekst, tekenfilm, persoon, illustratie&#10;&#10;Door AI gegenereerde inhoud is mogelijk onjuist.">
            <a:extLst>
              <a:ext uri="{FF2B5EF4-FFF2-40B4-BE49-F238E27FC236}">
                <a16:creationId xmlns:a16="http://schemas.microsoft.com/office/drawing/2014/main" id="{5E993752-3E6A-8C99-C299-88984DFF7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4" y="4815312"/>
            <a:ext cx="4002155" cy="20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9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0</TotalTime>
  <Words>817</Words>
  <Application>Microsoft Office PowerPoint</Application>
  <PresentationFormat>Diavoorstelling (4:3)</PresentationFormat>
  <Paragraphs>173</Paragraphs>
  <Slides>18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0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Trebuchet MS</vt:lpstr>
      <vt:lpstr>Wingdings</vt:lpstr>
      <vt:lpstr>Wingdings 3</vt:lpstr>
      <vt:lpstr>Facet</vt:lpstr>
      <vt:lpstr>Zonder dieren geen dierenspeciaalzaak? Een blik op de toekomst van het vak</vt:lpstr>
      <vt:lpstr>Inhoud</vt:lpstr>
      <vt:lpstr>Dieren in de dierenwinkel: Pro’s en contra’s</vt:lpstr>
      <vt:lpstr>Dieren in de dierenwinkel: Pro’s en contra’s</vt:lpstr>
      <vt:lpstr>De trade off van prijs per m² en beleving</vt:lpstr>
      <vt:lpstr>Redenen voor controverse</vt:lpstr>
      <vt:lpstr>Social license to operate</vt:lpstr>
      <vt:lpstr>Hoe ga je om met een gekleurde publieke opinie?</vt:lpstr>
      <vt:lpstr>Hoe ga je om met een gekleurde publieke opinie?</vt:lpstr>
      <vt:lpstr>Asiel versus dierenwinkel</vt:lpstr>
      <vt:lpstr>Asielen</vt:lpstr>
      <vt:lpstr>Dierenwinkel</vt:lpstr>
      <vt:lpstr>Uitdagingen voor onze sector</vt:lpstr>
      <vt:lpstr>Uitdagingen voor onze sector</vt:lpstr>
      <vt:lpstr>Opportuniteiten voor de sector</vt:lpstr>
      <vt:lpstr>Opportuniteiten voor het beleid</vt:lpstr>
      <vt:lpstr>Conclusie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Jonas Vergauwen</dc:creator>
  <cp:lastModifiedBy>Jonas Vergauwen</cp:lastModifiedBy>
  <cp:revision>6</cp:revision>
  <dcterms:created xsi:type="dcterms:W3CDTF">2026-01-17T18:49:22Z</dcterms:created>
  <dcterms:modified xsi:type="dcterms:W3CDTF">2026-01-24T22:38:30Z</dcterms:modified>
</cp:coreProperties>
</file>